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16" autoAdjust="0"/>
    <p:restoredTop sz="90452" autoAdjust="0"/>
  </p:normalViewPr>
  <p:slideViewPr>
    <p:cSldViewPr snapToGrid="0">
      <p:cViewPr>
        <p:scale>
          <a:sx n="100" d="100"/>
          <a:sy n="100" d="100"/>
        </p:scale>
        <p:origin x="312" y="-3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31/10/2022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31/10/2022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31/10/2022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a:t>
            </a:r>
            <a:r>
              <a:rPr lang="it-IT" dirty="0" err="1"/>
              <a:t>Datetime</a:t>
            </a:r>
            <a:endParaRPr lang="it-IT" dirty="0"/>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dirty="0">
                          <a:effectLst/>
                        </a:rPr>
                        <a:t>a</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dirty="0">
                          <a:effectLst/>
                        </a:rPr>
                        <a:t>t</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highlight>
                  <a:srgbClr val="FFFF00"/>
                </a:highlight>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err="1">
                <a:ln>
                  <a:noFill/>
                </a:ln>
                <a:solidFill>
                  <a:srgbClr val="657B83"/>
                </a:solidFill>
                <a:effectLst/>
                <a:latin typeface="Consolas" panose="020B0609020204030204" pitchFamily="49" charset="0"/>
              </a:rPr>
              <a:t>host</a:t>
            </a:r>
            <a:r>
              <a:rPr kumimoji="0" lang="it-IT" altLang="it-IT" sz="1400" b="0" i="0" u="none" strike="noStrike" cap="none" normalizeH="0" baseline="0" dirty="0">
                <a:ln>
                  <a:noFill/>
                </a:ln>
                <a:solidFill>
                  <a:srgbClr val="657B83"/>
                </a:solidFill>
                <a:effectLst/>
                <a:latin typeface="Consolas" panose="020B0609020204030204" pitchFamily="49" charset="0"/>
              </a:rPr>
              <a: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59398" y="3794934"/>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910B5E8-8C87-4964-0A30-3F81FAFAD886}"/>
              </a:ext>
            </a:extLst>
          </p:cNvPr>
          <p:cNvSpPr>
            <a:spLocks noChangeArrowheads="1"/>
          </p:cNvSpPr>
          <p:nvPr/>
        </p:nvSpPr>
        <p:spPr bwMode="auto">
          <a:xfrm>
            <a:off x="6259398" y="4860793"/>
            <a:ext cx="4072379" cy="18774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 </a:t>
            </a:r>
            <a:r>
              <a:rPr kumimoji="0" lang="it-IT" altLang="it-IT" sz="1400" b="0" i="0" u="none" strike="noStrike" cap="none" normalizeH="0" baseline="0" dirty="0" err="1">
                <a:ln>
                  <a:noFill/>
                </a:ln>
                <a:solidFill>
                  <a:srgbClr val="000000"/>
                </a:solidFill>
                <a:effectLst/>
                <a:latin typeface="JetBrains Mono"/>
              </a:rPr>
              <a:t>cursor.fetchmany</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a:t>
            </a:r>
            <a:r>
              <a:rPr kumimoji="0" lang="it-IT" altLang="it-IT" sz="1400" b="0" i="1" u="none" strike="noStrike" cap="none" normalizeH="0" baseline="0" dirty="0">
                <a:ln>
                  <a:noFill/>
                </a:ln>
                <a:solidFill>
                  <a:srgbClr val="808080"/>
                </a:solidFill>
                <a:effectLst/>
                <a:latin typeface="JetBrains Mono"/>
              </a:rPr>
              <a:t>#lista</a:t>
            </a:r>
            <a:br>
              <a:rPr kumimoji="0" lang="it-IT" altLang="it-IT" sz="1400" b="0" i="1" u="none" strike="noStrike" cap="none" normalizeH="0" baseline="0" dirty="0">
                <a:ln>
                  <a:noFill/>
                </a:ln>
                <a:solidFill>
                  <a:srgbClr val="808080"/>
                </a:solidFill>
                <a:effectLst/>
                <a:latin typeface="JetBrains Mono"/>
              </a:rPr>
            </a:br>
            <a:r>
              <a:rPr kumimoji="0" lang="it-IT" altLang="it-IT" sz="1400" b="1" i="0" u="none" strike="noStrike" cap="none" normalizeH="0" baseline="0" dirty="0" err="1">
                <a:ln>
                  <a:noFill/>
                </a:ln>
                <a:solidFill>
                  <a:srgbClr val="000080"/>
                </a:solidFill>
                <a:effectLst/>
                <a:latin typeface="JetBrains Mono"/>
              </a:rPr>
              <a:t>while</a:t>
            </a:r>
            <a:r>
              <a:rPr kumimoji="0" lang="it-IT" altLang="it-IT" sz="1400" b="1" i="0" u="none" strike="noStrike" cap="none" normalizeH="0" baseline="0" dirty="0">
                <a:ln>
                  <a:noFill/>
                </a:ln>
                <a:solidFill>
                  <a:srgbClr val="000080"/>
                </a:solidFill>
                <a:effectLst/>
                <a:latin typeface="JetBrains Mono"/>
              </a:rPr>
              <a:t> </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a:ln>
                  <a:noFill/>
                </a:ln>
                <a:solidFill>
                  <a:srgbClr val="000000"/>
                </a:solidFill>
                <a:effectLst/>
                <a:latin typeface="JetBrains Mono"/>
              </a:rPr>
              <a:t>    </a:t>
            </a: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a:ln>
                  <a:noFill/>
                </a:ln>
                <a:solidFill>
                  <a:srgbClr val="0000FF"/>
                </a:solidFill>
                <a:effectLst/>
                <a:latin typeface="JetBrains Mono"/>
              </a:rPr>
              <a:t>0</a:t>
            </a:r>
            <a:r>
              <a:rPr kumimoji="0" lang="it-IT" altLang="it-IT" sz="1400" b="0" i="0" u="none" strike="noStrike" cap="none" normalizeH="0" baseline="0" dirty="0">
                <a:ln>
                  <a:noFill/>
                </a:ln>
                <a:solidFill>
                  <a:srgbClr val="000000"/>
                </a:solidFill>
                <a:effectLst/>
                <a:latin typeface="JetBrains Mono"/>
              </a:rPr>
              <a:t>][</a:t>
            </a:r>
            <a:r>
              <a:rPr kumimoji="0" lang="it-IT" altLang="it-IT" sz="1400" b="1" i="0" u="none" strike="noStrike" cap="none" normalizeH="0" baseline="0" dirty="0">
                <a:ln>
                  <a:noFill/>
                </a:ln>
                <a:solidFill>
                  <a:srgbClr val="008000"/>
                </a:solidFill>
                <a:effectLst/>
                <a:latin typeface="JetBrains Mono"/>
              </a:rPr>
              <a:t>'codice'</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a:ln>
                  <a:noFill/>
                </a:ln>
                <a:solidFill>
                  <a:srgbClr val="000000"/>
                </a:solidFill>
                <a:effectLst/>
                <a:latin typeface="JetBrains Mono"/>
              </a:rPr>
              <a:t>    </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 </a:t>
            </a:r>
            <a:r>
              <a:rPr kumimoji="0" lang="it-IT" altLang="it-IT" sz="1400" b="0" i="0" u="none" strike="noStrike" cap="none" normalizeH="0" baseline="0" dirty="0" err="1">
                <a:ln>
                  <a:noFill/>
                </a:ln>
                <a:solidFill>
                  <a:srgbClr val="000000"/>
                </a:solidFill>
                <a:effectLst/>
                <a:latin typeface="JetBrains Mono"/>
              </a:rPr>
              <a:t>cursor.fetchmany</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err="1">
                <a:ln>
                  <a:noFill/>
                </a:ln>
                <a:solidFill>
                  <a:srgbClr val="000000"/>
                </a:solidFill>
                <a:effectLst/>
                <a:latin typeface="JetBrains Mono"/>
              </a:rPr>
              <a:t>cn.close</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B1492AEC-5493-55B2-8F18-FF3503B9B81D}"/>
              </a:ext>
            </a:extLst>
          </p:cNvPr>
          <p:cNvSpPr txBox="1"/>
          <p:nvPr/>
        </p:nvSpPr>
        <p:spPr>
          <a:xfrm>
            <a:off x="6184394" y="1310020"/>
            <a:ext cx="6102626" cy="2308324"/>
          </a:xfrm>
          <a:prstGeom prst="rect">
            <a:avLst/>
          </a:prstGeom>
          <a:noFill/>
        </p:spPr>
        <p:txBody>
          <a:bodyPr wrap="square">
            <a:spAutoFit/>
          </a:bodyPr>
          <a:lstStyle/>
          <a:p>
            <a:pPr marL="0" indent="0">
              <a:buNone/>
            </a:pPr>
            <a:r>
              <a:rPr lang="it-IT" sz="1800" b="1" dirty="0">
                <a:solidFill>
                  <a:srgbClr val="50B4C8"/>
                </a:solidFill>
              </a:rPr>
              <a:t>Metodo </a:t>
            </a:r>
            <a:r>
              <a:rPr lang="it-IT" sz="1800" b="1" dirty="0" err="1">
                <a:solidFill>
                  <a:srgbClr val="50B4C8"/>
                </a:solidFill>
              </a:rPr>
              <a:t>fetchall</a:t>
            </a:r>
            <a:r>
              <a:rPr lang="it-IT" sz="1800" b="1" dirty="0">
                <a:solidFill>
                  <a:srgbClr val="50B4C8"/>
                </a:solidFill>
              </a:rPr>
              <a:t>()</a:t>
            </a:r>
            <a:br>
              <a:rPr lang="it-IT" sz="1800" b="1" dirty="0">
                <a:solidFill>
                  <a:srgbClr val="50B4C8"/>
                </a:solidFill>
              </a:rPr>
            </a:br>
            <a:r>
              <a:rPr lang="it-IT" sz="1800" b="1" dirty="0">
                <a:solidFill>
                  <a:schemeClr val="tx1">
                    <a:lumMod val="65000"/>
                    <a:lumOff val="35000"/>
                  </a:schemeClr>
                </a:solidFill>
              </a:rPr>
              <a:t>recupera </a:t>
            </a:r>
            <a:r>
              <a:rPr lang="it-IT" sz="1800" b="1" dirty="0">
                <a:solidFill>
                  <a:schemeClr val="tx1">
                    <a:lumMod val="65000"/>
                    <a:lumOff val="35000"/>
                  </a:schemeClr>
                </a:solidFill>
                <a:highlight>
                  <a:srgbClr val="00FFFF"/>
                </a:highlight>
              </a:rPr>
              <a:t>tutti i record </a:t>
            </a:r>
            <a:r>
              <a:rPr lang="it-IT" sz="1800" b="1" dirty="0">
                <a:solidFill>
                  <a:schemeClr val="tx1">
                    <a:lumMod val="65000"/>
                    <a:lumOff val="35000"/>
                  </a:schemeClr>
                </a:solidFill>
              </a:rPr>
              <a:t>dall’ultima istruzione eseguita</a:t>
            </a:r>
          </a:p>
          <a:p>
            <a:pPr marL="0" indent="0">
              <a:buNone/>
            </a:pPr>
            <a:endParaRPr lang="it-IT" sz="1800" b="1" dirty="0">
              <a:solidFill>
                <a:srgbClr val="50B4C8"/>
              </a:solidFill>
            </a:endParaRPr>
          </a:p>
          <a:p>
            <a:r>
              <a:rPr lang="it-IT" sz="1800" b="1" dirty="0">
                <a:solidFill>
                  <a:srgbClr val="50B4C8"/>
                </a:solidFill>
              </a:rPr>
              <a:t>Metodo </a:t>
            </a:r>
            <a:r>
              <a:rPr lang="it-IT" sz="1800" b="1" dirty="0" err="1">
                <a:solidFill>
                  <a:srgbClr val="50B4C8"/>
                </a:solidFill>
              </a:rPr>
              <a:t>fetchone</a:t>
            </a:r>
            <a:r>
              <a:rPr lang="it-IT" sz="1800" b="1" dirty="0">
                <a:solidFill>
                  <a:srgbClr val="50B4C8"/>
                </a:solidFill>
              </a:rPr>
              <a:t>()</a:t>
            </a:r>
          </a:p>
          <a:p>
            <a:pPr marL="0" indent="0">
              <a:buNone/>
            </a:pPr>
            <a:r>
              <a:rPr lang="it-IT" sz="1800" b="1" dirty="0">
                <a:solidFill>
                  <a:schemeClr val="tx1">
                    <a:lumMod val="65000"/>
                    <a:lumOff val="35000"/>
                  </a:schemeClr>
                </a:solidFill>
              </a:rPr>
              <a:t>Recupera la </a:t>
            </a:r>
            <a:r>
              <a:rPr lang="it-IT" sz="1800" b="1" dirty="0">
                <a:solidFill>
                  <a:schemeClr val="tx1">
                    <a:lumMod val="65000"/>
                    <a:lumOff val="35000"/>
                  </a:schemeClr>
                </a:solidFill>
                <a:highlight>
                  <a:srgbClr val="00FFFF"/>
                </a:highlight>
              </a:rPr>
              <a:t>prima riga </a:t>
            </a:r>
            <a:r>
              <a:rPr lang="it-IT" sz="1800" b="1" dirty="0">
                <a:solidFill>
                  <a:schemeClr val="tx1">
                    <a:lumMod val="65000"/>
                    <a:lumOff val="35000"/>
                  </a:schemeClr>
                </a:solidFill>
              </a:rPr>
              <a:t>dei risultati.</a:t>
            </a:r>
          </a:p>
          <a:p>
            <a:pPr marL="0" indent="0">
              <a:buNone/>
            </a:pPr>
            <a:endParaRPr lang="it-IT" sz="1800" b="1" dirty="0">
              <a:solidFill>
                <a:srgbClr val="50B4C8"/>
              </a:solidFill>
            </a:endParaRPr>
          </a:p>
          <a:p>
            <a:r>
              <a:rPr lang="it-IT" sz="1800" b="1" dirty="0">
                <a:solidFill>
                  <a:srgbClr val="50B4C8"/>
                </a:solidFill>
              </a:rPr>
              <a:t>Metodo </a:t>
            </a:r>
            <a:r>
              <a:rPr lang="it-IT" sz="1800" b="1" dirty="0" err="1">
                <a:solidFill>
                  <a:srgbClr val="50B4C8"/>
                </a:solidFill>
              </a:rPr>
              <a:t>fetchmany</a:t>
            </a:r>
            <a:r>
              <a:rPr lang="it-IT" sz="1800" b="1" dirty="0">
                <a:solidFill>
                  <a:srgbClr val="50B4C8"/>
                </a:solidFill>
              </a:rPr>
              <a:t>(n)</a:t>
            </a:r>
          </a:p>
          <a:p>
            <a:pPr marL="0" indent="0">
              <a:buNone/>
            </a:pPr>
            <a:r>
              <a:rPr lang="it-IT" sz="1800" b="1" dirty="0">
                <a:solidFill>
                  <a:schemeClr val="tx1">
                    <a:lumMod val="65000"/>
                    <a:lumOff val="35000"/>
                  </a:schemeClr>
                </a:solidFill>
              </a:rPr>
              <a:t>Ritorna il </a:t>
            </a:r>
            <a:r>
              <a:rPr lang="it-IT" sz="1800" b="1" dirty="0">
                <a:solidFill>
                  <a:schemeClr val="tx1">
                    <a:lumMod val="65000"/>
                    <a:lumOff val="35000"/>
                  </a:schemeClr>
                </a:solidFill>
                <a:highlight>
                  <a:srgbClr val="00FFFF"/>
                </a:highlight>
              </a:rPr>
              <a:t>numero di record passato come parametro</a:t>
            </a:r>
            <a:r>
              <a:rPr lang="it-IT" sz="1800" b="1" dirty="0">
                <a:solidFill>
                  <a:schemeClr val="tx1">
                    <a:lumMod val="65000"/>
                    <a:lumOff val="35000"/>
                  </a:schemeClr>
                </a:solidFill>
              </a:rPr>
              <a:t>. </a:t>
            </a:r>
          </a:p>
        </p:txBody>
      </p:sp>
      <p:sp>
        <p:nvSpPr>
          <p:cNvPr id="10" name="Rectangle 2">
            <a:extLst>
              <a:ext uri="{FF2B5EF4-FFF2-40B4-BE49-F238E27FC236}">
                <a16:creationId xmlns:a16="http://schemas.microsoft.com/office/drawing/2014/main" id="{553F9C13-313A-DF21-C716-7D5320CB9737}"/>
              </a:ext>
            </a:extLst>
          </p:cNvPr>
          <p:cNvSpPr>
            <a:spLocks noChangeArrowheads="1"/>
          </p:cNvSpPr>
          <p:nvPr/>
        </p:nvSpPr>
        <p:spPr bwMode="auto">
          <a:xfrm>
            <a:off x="9249264" y="4860793"/>
            <a:ext cx="2668606"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 </a:t>
            </a:r>
            <a:r>
              <a:rPr kumimoji="0" lang="it-IT" altLang="it-IT" sz="1400" b="0" i="0" u="none" strike="noStrike" cap="none" normalizeH="0" baseline="0" dirty="0" err="1">
                <a:ln>
                  <a:noFill/>
                </a:ln>
                <a:solidFill>
                  <a:srgbClr val="000000"/>
                </a:solidFill>
                <a:effectLst/>
                <a:latin typeface="JetBrains Mono"/>
              </a:rPr>
              <a:t>cursor.fetchmany</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a:ln>
                  <a:noFill/>
                </a:ln>
                <a:solidFill>
                  <a:srgbClr val="0000FF"/>
                </a:solidFill>
                <a:effectLst/>
                <a:latin typeface="JetBrains Mono"/>
              </a:rPr>
              <a:t>2</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1" i="0" u="none" strike="noStrike" cap="none" normalizeH="0" baseline="0" dirty="0">
                <a:ln>
                  <a:noFill/>
                </a:ln>
                <a:solidFill>
                  <a:srgbClr val="000080"/>
                </a:solidFill>
                <a:effectLst/>
                <a:latin typeface="JetBrains Mono"/>
              </a:rPr>
              <a:t>for </a:t>
            </a:r>
            <a:r>
              <a:rPr kumimoji="0" lang="it-IT" altLang="it-IT" sz="1400" b="0" i="0" u="none" strike="noStrike" cap="none" normalizeH="0" baseline="0" dirty="0">
                <a:ln>
                  <a:noFill/>
                </a:ln>
                <a:solidFill>
                  <a:srgbClr val="000000"/>
                </a:solidFill>
                <a:effectLst/>
                <a:latin typeface="JetBrains Mono"/>
              </a:rPr>
              <a:t>r </a:t>
            </a:r>
            <a:r>
              <a:rPr kumimoji="0" lang="it-IT" altLang="it-IT" sz="1400" b="1" i="0" u="none" strike="noStrike" cap="none" normalizeH="0" baseline="0" dirty="0">
                <a:ln>
                  <a:noFill/>
                </a:ln>
                <a:solidFill>
                  <a:srgbClr val="000080"/>
                </a:solidFill>
                <a:effectLst/>
                <a:latin typeface="JetBrains Mono"/>
              </a:rPr>
              <a:t>in </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a:ln>
                  <a:noFill/>
                </a:ln>
                <a:solidFill>
                  <a:srgbClr val="000000"/>
                </a:solidFill>
                <a:effectLst/>
                <a:latin typeface="JetBrains Mono"/>
              </a:rPr>
              <a:t>    </a:t>
            </a: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(r[</a:t>
            </a:r>
            <a:r>
              <a:rPr kumimoji="0" lang="it-IT" altLang="it-IT" sz="1400" b="1" i="0" u="none" strike="noStrike" cap="none" normalizeH="0" baseline="0" dirty="0">
                <a:ln>
                  <a:noFill/>
                </a:ln>
                <a:solidFill>
                  <a:srgbClr val="008000"/>
                </a:solidFill>
                <a:effectLst/>
                <a:latin typeface="JetBrains Mono"/>
              </a:rPr>
              <a:t>'codice'</a:t>
            </a:r>
            <a:r>
              <a:rPr kumimoji="0" lang="it-IT" altLang="it-IT" sz="1400" b="0" i="0" u="none" strike="noStrike" cap="none" normalizeH="0" baseline="0" dirty="0">
                <a:ln>
                  <a:noFill/>
                </a:ln>
                <a:solidFill>
                  <a:srgbClr val="000000"/>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5" name="Rectangle 2">
            <a:extLst>
              <a:ext uri="{FF2B5EF4-FFF2-40B4-BE49-F238E27FC236}">
                <a16:creationId xmlns:a16="http://schemas.microsoft.com/office/drawing/2014/main" id="{DE927857-B7AD-BB53-C4C1-8ED759ACA32E}"/>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1" i="0" u="none" strike="noStrike" cap="none" normalizeH="0" baseline="0" dirty="0">
                <a:ln>
                  <a:noFill/>
                </a:ln>
                <a:solidFill>
                  <a:srgbClr val="000080"/>
                </a:solidFill>
                <a:effectLst/>
                <a:latin typeface="JetBrains Mono"/>
              </a:rPr>
              <a:t>import </a:t>
            </a:r>
            <a:r>
              <a:rPr kumimoji="0" lang="it-IT" altLang="it-IT" sz="1000" b="0" i="0" u="none" strike="noStrike" cap="none" normalizeH="0" baseline="0" dirty="0" err="1">
                <a:ln>
                  <a:noFill/>
                </a:ln>
                <a:solidFill>
                  <a:srgbClr val="000000"/>
                </a:solidFill>
                <a:effectLst/>
                <a:latin typeface="JetBrains Mono"/>
              </a:rPr>
              <a:t>mysql.connector</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a:ln>
                  <a:noFill/>
                </a:ln>
                <a:solidFill>
                  <a:srgbClr val="000080"/>
                </a:solidFill>
                <a:effectLst/>
                <a:latin typeface="JetBrains Mono"/>
              </a:rPr>
              <a:t>input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'vuoi inserire o leggere? (I/R):'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try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connessione = </a:t>
            </a:r>
            <a:r>
              <a:rPr kumimoji="0" lang="it-IT" altLang="it-IT" sz="1000" b="0" i="0" u="none" strike="noStrike" cap="none" normalizeH="0" baseline="0" dirty="0" err="1">
                <a:ln>
                  <a:noFill/>
                </a:ln>
                <a:solidFill>
                  <a:srgbClr val="000000"/>
                </a:solidFill>
                <a:effectLst/>
                <a:latin typeface="JetBrains Mono"/>
              </a:rPr>
              <a:t>mysql.connector.connect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host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1" i="0" u="none" strike="noStrike" cap="none" normalizeH="0" baseline="0" dirty="0" err="1">
                <a:ln>
                  <a:noFill/>
                </a:ln>
                <a:solidFill>
                  <a:srgbClr val="008000"/>
                </a:solidFill>
                <a:effectLst/>
                <a:latin typeface="JetBrains Mono"/>
              </a:rPr>
              <a:t>localhost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user</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"root"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password</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db</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"test"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Stampa dell'handle di connessione </a:t>
            </a:r>
            <a:r>
              <a:rPr kumimoji="0" lang="it-IT" altLang="it-IT" sz="1000" b="0" i="1" u="none" strike="noStrike" cap="none" normalizeH="0" baseline="0" dirty="0" err="1">
                <a:ln>
                  <a:noFill/>
                </a:ln>
                <a:solidFill>
                  <a:srgbClr val="808080"/>
                </a:solidFill>
                <a:effectLst/>
                <a:latin typeface="JetBrains Mono"/>
              </a:rPr>
              <a:t>print</a:t>
            </a:r>
            <a:r>
              <a:rPr kumimoji="0" lang="it-IT" altLang="it-IT" sz="1000" b="0" i="1" u="none" strike="noStrike" cap="none" normalizeH="0" baseline="0" dirty="0">
                <a:ln>
                  <a:noFill/>
                </a:ln>
                <a:solidFill>
                  <a:srgbClr val="808080"/>
                </a:solidFill>
                <a:effectLst/>
                <a:latin typeface="JetBrains Mono"/>
              </a:rPr>
              <a:t>(connessione)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"I"</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"INSERT </a:t>
            </a:r>
            <a:r>
              <a:rPr kumimoji="0" lang="it-IT" altLang="it-IT" sz="1000" b="1" i="0" u="none" strike="noStrike" cap="none" normalizeH="0" baseline="0" dirty="0" err="1">
                <a:ln>
                  <a:noFill/>
                </a:ln>
                <a:solidFill>
                  <a:srgbClr val="008000"/>
                </a:solidFill>
                <a:effectLst/>
                <a:latin typeface="JetBrains Mono"/>
              </a:rPr>
              <a:t>into</a:t>
            </a:r>
            <a:r>
              <a:rPr kumimoji="0" lang="it-IT" altLang="it-IT" sz="1000" b="1" i="0" u="none" strike="noStrike" cap="none" normalizeH="0" baseline="0" dirty="0">
                <a:ln>
                  <a:noFill/>
                </a:ln>
                <a:solidFill>
                  <a:srgbClr val="008000"/>
                </a:solidFill>
                <a:effectLst/>
                <a:latin typeface="JetBrains Mono"/>
              </a:rPr>
              <a:t> servizi (nome, descrizione) </a:t>
            </a:r>
            <a:r>
              <a:rPr kumimoji="0" lang="it-IT" altLang="it-IT" sz="1000" b="1" i="0" u="none" strike="noStrike" cap="none" normalizeH="0" baseline="0" dirty="0" err="1">
                <a:ln>
                  <a:noFill/>
                </a:ln>
                <a:solidFill>
                  <a:srgbClr val="008000"/>
                </a:solidFill>
                <a:effectLst/>
                <a:latin typeface="JetBrains Mono"/>
              </a:rPr>
              <a:t>values</a:t>
            </a:r>
            <a:r>
              <a:rPr kumimoji="0" lang="it-IT" altLang="it-IT" sz="1000" b="1" i="0" u="none" strike="noStrike" cap="none" normalizeH="0" baseline="0" dirty="0">
                <a:ln>
                  <a:noFill/>
                </a:ln>
                <a:solidFill>
                  <a:srgbClr val="008000"/>
                </a:solidFill>
                <a:effectLst/>
                <a:latin typeface="JetBrains Mono"/>
              </a:rPr>
              <a:t> (%s, %s)"</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 [</a:t>
            </a:r>
            <a:r>
              <a:rPr kumimoji="0" lang="it-IT" altLang="it-IT" sz="1000" b="1" i="0" u="none" strike="noStrike" cap="none" normalizeH="0" baseline="0" dirty="0">
                <a:ln>
                  <a:noFill/>
                </a:ln>
                <a:solidFill>
                  <a:srgbClr val="008000"/>
                </a:solidFill>
                <a:effectLst/>
                <a:latin typeface="JetBrains Mono"/>
              </a:rPr>
              <a:t>'sviluppo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8000"/>
                </a:solidFill>
                <a:effectLst/>
                <a:latin typeface="JetBrains Mono"/>
              </a:rPr>
              <a:t>'sviluppo in linguaggio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connessione.commit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'record inserito'</a:t>
            </a: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mycursor.lastrowid</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elif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"SELECT * FROM servizi"</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ritorna un </a:t>
            </a:r>
            <a:r>
              <a:rPr kumimoji="0" lang="it-IT" altLang="it-IT" sz="1000" b="0" i="1" u="none" strike="noStrike" cap="none" normalizeH="0" baseline="0" dirty="0" err="1">
                <a:ln>
                  <a:noFill/>
                </a:ln>
                <a:solidFill>
                  <a:srgbClr val="808080"/>
                </a:solidFill>
                <a:effectLst/>
                <a:latin typeface="JetBrains Mono"/>
              </a:rPr>
              <a:t>dictionary</a:t>
            </a:r>
            <a:r>
              <a:rPr kumimoji="0" lang="it-IT" altLang="it-IT" sz="1000" b="0" i="1" u="none" strike="noStrike" cap="none" normalizeH="0" baseline="0" dirty="0">
                <a:ln>
                  <a:noFill/>
                </a:ln>
                <a:solidFill>
                  <a:srgbClr val="808080"/>
                </a:solidFill>
                <a:effectLst/>
                <a:latin typeface="JetBrains Mono"/>
              </a:rPr>
              <a:t> e non una </a:t>
            </a:r>
            <a:r>
              <a:rPr kumimoji="0" lang="it-IT" altLang="it-IT" sz="1000" b="0" i="1" u="none" strike="noStrike" cap="none" normalizeH="0" baseline="0" dirty="0" err="1">
                <a:ln>
                  <a:noFill/>
                </a:ln>
                <a:solidFill>
                  <a:srgbClr val="808080"/>
                </a:solidFill>
                <a:effectLst/>
                <a:latin typeface="JetBrains Mono"/>
              </a:rPr>
              <a:t>tuple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for </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in </a:t>
            </a:r>
            <a:r>
              <a:rPr kumimoji="0" lang="it-IT" altLang="it-IT" sz="1000" b="0" i="0" u="none" strike="noStrike" cap="none" normalizeH="0" baseline="0" dirty="0" err="1">
                <a:ln>
                  <a:noFill/>
                </a:ln>
                <a:solidFill>
                  <a:srgbClr val="000000"/>
                </a:solidFill>
                <a:effectLst/>
                <a:latin typeface="JetBrains Mono"/>
              </a:rPr>
              <a:t>mycursor.fetchall</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'nome'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else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non prevista!'</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except</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Exception</a:t>
            </a:r>
            <a:r>
              <a:rPr kumimoji="0" lang="it-IT" altLang="it-IT" sz="1000" b="0" i="0" u="none" strike="noStrike" cap="none" normalizeH="0" baseline="0" dirty="0">
                <a:ln>
                  <a:noFill/>
                </a:ln>
                <a:solidFill>
                  <a:srgbClr val="000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as</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a:ln>
                  <a:noFill/>
                </a:ln>
                <a:solidFill>
                  <a:srgbClr val="000000"/>
                </a:solidFill>
                <a:effectLst/>
                <a:latin typeface="JetBrains Mono"/>
              </a:rPr>
              <a:t>ex:</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(ex.</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err="1">
                <a:ln>
                  <a:noFill/>
                </a:ln>
                <a:solidFill>
                  <a:srgbClr val="B200B2"/>
                </a:solidFill>
                <a:effectLst/>
                <a:latin typeface="JetBrains Mono"/>
              </a:rPr>
              <a:t>str</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finally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conclusa con successo'</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a:t>
            </a:r>
            <a:r>
              <a:rPr lang="it-IT" sz="1800" b="1" dirty="0"/>
              <a:t>split()</a:t>
            </a:r>
            <a:r>
              <a:rPr lang="it-IT" sz="1800" dirty="0"/>
              <a: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
        <p:nvSpPr>
          <p:cNvPr id="4" name="Ovale 3">
            <a:extLst>
              <a:ext uri="{FF2B5EF4-FFF2-40B4-BE49-F238E27FC236}">
                <a16:creationId xmlns:a16="http://schemas.microsoft.com/office/drawing/2014/main" id="{08D665F0-60FB-B385-B1E9-87169991F54F}"/>
              </a:ext>
            </a:extLst>
          </p:cNvPr>
          <p:cNvSpPr/>
          <p:nvPr/>
        </p:nvSpPr>
        <p:spPr>
          <a:xfrm>
            <a:off x="11213432" y="5881036"/>
            <a:ext cx="375385" cy="320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nelle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60366</TotalTime>
  <Words>29633</Words>
  <Application>Microsoft Office PowerPoint</Application>
  <PresentationFormat>Widescreen</PresentationFormat>
  <Paragraphs>3995</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Datetime</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693</cp:revision>
  <dcterms:created xsi:type="dcterms:W3CDTF">2021-12-24T08:48:41Z</dcterms:created>
  <dcterms:modified xsi:type="dcterms:W3CDTF">2022-10-31T11:49:44Z</dcterms:modified>
</cp:coreProperties>
</file>